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7" r:id="rId1"/>
  </p:sldMasterIdLst>
  <p:notesMasterIdLst>
    <p:notesMasterId r:id="rId21"/>
  </p:notesMasterIdLst>
  <p:sldIdLst>
    <p:sldId id="256" r:id="rId2"/>
    <p:sldId id="261" r:id="rId3"/>
    <p:sldId id="262" r:id="rId4"/>
    <p:sldId id="263" r:id="rId5"/>
    <p:sldId id="269" r:id="rId6"/>
    <p:sldId id="270" r:id="rId7"/>
    <p:sldId id="264" r:id="rId8"/>
    <p:sldId id="272" r:id="rId9"/>
    <p:sldId id="273" r:id="rId10"/>
    <p:sldId id="274" r:id="rId11"/>
    <p:sldId id="265" r:id="rId12"/>
    <p:sldId id="276" r:id="rId13"/>
    <p:sldId id="277" r:id="rId14"/>
    <p:sldId id="278" r:id="rId15"/>
    <p:sldId id="279" r:id="rId16"/>
    <p:sldId id="266" r:id="rId17"/>
    <p:sldId id="267" r:id="rId18"/>
    <p:sldId id="271" r:id="rId19"/>
    <p:sldId id="26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25E09-F36A-47D9-8824-C6FCF888BB52}" type="datetimeFigureOut">
              <a:rPr lang="de-DE" smtClean="0"/>
              <a:t>07.09.2023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0A7CA-8A40-4DA8-8033-3BB71F6F54C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3248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Anzeigeeinstellungen </a:t>
            </a:r>
            <a:r>
              <a:rPr lang="de-DE" dirty="0">
                <a:sym typeface="Wingdings" panose="05000000000000000000" pitchFamily="2" charset="2"/>
              </a:rPr>
              <a:t> Referentenansicht und Bildschirmpräsentation vertauschen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67499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Token während Durchführung erweitert mit Zusatzinformation des letzten Spielzug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</a:rPr>
              <a:t></a:t>
            </a:r>
            <a:r>
              <a:rPr lang="de-DE" dirty="0"/>
              <a:t> Eintrag nach Spielerwechsel (durch ; getrennt)</a:t>
            </a:r>
          </a:p>
          <a:p>
            <a:pPr>
              <a:defRPr lang="en-us"/>
            </a:pPr>
            <a:r>
              <a:rPr lang="de-DE" dirty="0"/>
              <a:t>Inhalt der Textdatei in einer Zeile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</a:rPr>
              <a:t></a:t>
            </a:r>
            <a:r>
              <a:rPr lang="de-DE" dirty="0"/>
              <a:t> Darstellung zur Übersicht formatiert</a:t>
            </a:r>
          </a:p>
          <a:p>
            <a:pPr>
              <a:defRPr lang="en-us"/>
            </a:pPr>
            <a:r>
              <a:rPr lang="de-DE" dirty="0"/>
              <a:t>Limitierung der Demoversion: Löschung der Datei nach jedem Spiel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99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Der Reihenfolge nach bearbeitet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2296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ajax.js: Z. 220 - 247</a:t>
            </a:r>
          </a:p>
          <a:p>
            <a:pPr>
              <a:defRPr lang="en-us"/>
            </a:pPr>
            <a:r>
              <a:rPr lang="de-DE" dirty="0"/>
              <a:t>ID des Felds (B4) beinhaltet Angaben über Zeile &amp; Spalte des Spielfeldes</a:t>
            </a:r>
          </a:p>
          <a:p>
            <a:pPr>
              <a:defRPr lang="en-us"/>
            </a:pPr>
            <a:r>
              <a:rPr lang="de-DE" dirty="0"/>
              <a:t>Buchstaben </a:t>
            </a: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Zeile</a:t>
            </a:r>
          </a:p>
          <a:p>
            <a:pPr>
              <a:defRPr lang="en-us"/>
            </a:pPr>
            <a:r>
              <a:rPr lang="de-DE" dirty="0"/>
              <a:t>Zahlen </a:t>
            </a: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Spalte</a:t>
            </a:r>
          </a:p>
          <a:p>
            <a:pPr>
              <a:defRPr lang="en-us"/>
            </a:pPr>
            <a:r>
              <a:rPr lang="de-DE" dirty="0"/>
              <a:t>Wert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Länge</a:t>
            </a:r>
          </a:p>
          <a:p>
            <a:pPr>
              <a:defRPr lang="en-us"/>
            </a:pPr>
            <a:r>
              <a:rPr lang="de-DE" dirty="0"/>
              <a:t>Start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Anfangskoordinate</a:t>
            </a:r>
          </a:p>
          <a:p>
            <a:pPr>
              <a:defRPr lang="en-us"/>
            </a:pPr>
            <a:r>
              <a:rPr lang="de-DE" dirty="0"/>
              <a:t>---</a:t>
            </a:r>
          </a:p>
          <a:p>
            <a:pPr>
              <a:defRPr lang="en-us"/>
            </a:pPr>
            <a:r>
              <a:rPr lang="de-DE" dirty="0"/>
              <a:t>Fixer Teil wird für Sperrflächen angepasst</a:t>
            </a:r>
          </a:p>
          <a:p>
            <a:pPr>
              <a:defRPr lang="en-us"/>
            </a:pPr>
            <a:r>
              <a:rPr lang="de-DE" dirty="0"/>
              <a:t>Variabler Teil wird entsprechend hochgezählt (Länge)</a:t>
            </a:r>
          </a:p>
          <a:p>
            <a:pPr>
              <a:defRPr lang="en-us"/>
            </a:pPr>
            <a:r>
              <a:rPr lang="de-DE" dirty="0"/>
              <a:t>---</a:t>
            </a:r>
          </a:p>
          <a:p>
            <a:pPr>
              <a:defRPr lang="en-us"/>
            </a:pPr>
            <a:r>
              <a:rPr lang="de-DE" dirty="0"/>
              <a:t>danach existierende Elemente </a:t>
            </a:r>
            <a:r>
              <a:rPr lang="de-DE" dirty="0" err="1"/>
              <a:t>durchIDs</a:t>
            </a:r>
            <a:r>
              <a:rPr lang="de-DE" dirty="0"/>
              <a:t> in Arrays befüllt (noch in Schleife)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3843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 err="1"/>
              <a:t>script.php</a:t>
            </a:r>
            <a:r>
              <a:rPr lang="de-DE" dirty="0"/>
              <a:t>: Z. 83 - 107</a:t>
            </a:r>
          </a:p>
          <a:p>
            <a:pPr>
              <a:defRPr lang="de-de"/>
            </a:pPr>
            <a:r>
              <a:rPr lang="de-DE" dirty="0"/>
              <a:t>Zufallsentscheid durch </a:t>
            </a:r>
            <a:r>
              <a:rPr lang="de-DE" dirty="0" err="1"/>
              <a:t>rand</a:t>
            </a:r>
            <a:r>
              <a:rPr lang="de-DE" dirty="0"/>
              <a:t>() realisiert</a:t>
            </a:r>
          </a:p>
          <a:p>
            <a:pPr>
              <a:defRPr lang="de-de"/>
            </a:pPr>
            <a:r>
              <a:rPr lang="de-DE" dirty="0"/>
              <a:t>(erzeugt 2 Zustände hier)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Spiel-Objekt (Hilfsklasse) Spieler2 &amp; dessen Aufstellung zuweisen</a:t>
            </a:r>
          </a:p>
          <a:p>
            <a:pPr>
              <a:defRPr lang="de-de"/>
            </a:pPr>
            <a:r>
              <a:rPr lang="de-DE" dirty="0"/>
              <a:t>Antwort mit Spielernamen</a:t>
            </a:r>
          </a:p>
          <a:p>
            <a:pPr>
              <a:defRPr lang="de-de"/>
            </a:pPr>
            <a:r>
              <a:rPr lang="de-DE" dirty="0"/>
              <a:t>Festlegung des 1. Tokens</a:t>
            </a:r>
          </a:p>
          <a:p>
            <a:pPr>
              <a:defRPr lang="de-de"/>
            </a:pPr>
            <a:r>
              <a:rPr lang="de-DE" dirty="0"/>
              <a:t>mit Rückgabe &amp; Speicherung der Datei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4535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 err="1"/>
              <a:t>script.php</a:t>
            </a:r>
            <a:r>
              <a:rPr lang="de-DE" dirty="0"/>
              <a:t>: Z. 148 - 173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Idee von „Hitpoints“ durch die Speicherung der noch zu </a:t>
            </a:r>
            <a:r>
              <a:rPr lang="de-DE" dirty="0" err="1"/>
              <a:t>beschießbaren</a:t>
            </a:r>
            <a:r>
              <a:rPr lang="de-DE" dirty="0"/>
              <a:t> Felder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anfängliches Problem ohne Referenz </a:t>
            </a: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$</a:t>
            </a:r>
            <a:r>
              <a:rPr lang="de-DE" dirty="0" err="1"/>
              <a:t>schiffsammlung</a:t>
            </a:r>
            <a:r>
              <a:rPr lang="de-DE" dirty="0"/>
              <a:t> wurde nicht aktualisiert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bei Treffer Feld aus Array entfernen und wenn leer als Versenkt vermerken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Überprüfung $leer nötig, sonst wird nur vom letzten Schiff ausgegangen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wenn alle Schiffe leer dann gewonnen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0250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Schiffanzeige aktualisiert sich während Spiel auch</a:t>
            </a:r>
          </a:p>
          <a:p>
            <a:pPr>
              <a:defRPr lang="de-de"/>
            </a:pPr>
            <a:r>
              <a:rPr lang="de-DE" dirty="0"/>
              <a:t>Statistik simple gehalten und ganze %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„Treffer x von y Schüssen“</a:t>
            </a:r>
          </a:p>
          <a:p>
            <a:pPr>
              <a:defRPr lang="de-de"/>
            </a:pPr>
            <a:r>
              <a:rPr lang="de-DE" dirty="0"/>
              <a:t>„Trefferquote: z %“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ajax.js: Z. 883 - 889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63725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Design für Demoversion vernachlässigt </a:t>
            </a: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Implementierung aller Regeln &amp; Features</a:t>
            </a:r>
          </a:p>
          <a:p>
            <a:pPr>
              <a:defRPr lang="en-us"/>
            </a:pPr>
            <a:r>
              <a:rPr lang="de-DE" dirty="0"/>
              <a:t>für jede Spielphase eine Funktion nach der anderen geschrieben &amp; getestet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Schüler der </a:t>
            </a:r>
            <a:r>
              <a:rPr lang="de-DE" dirty="0" err="1"/>
              <a:t>Ojde</a:t>
            </a:r>
            <a:r>
              <a:rPr lang="de-DE" dirty="0"/>
              <a:t>-Schule müssen noch testen &amp; Feedback geben, um mit Schulleitung &amp; EDV-Lehrer auszuwerten &amp; Nachbesserung für Vollversion vorzunehmen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01162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Abweichung: Implementierung der Features gegenüber der Regeln unterschätzt.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Regeln zur Platzierung der Schiffe durch Auswahl Start &amp; Ende stark vereinfacht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Regelverstöße ausgeschlossen, da sichergestellt dass Zeile oder Spalte gleich</a:t>
            </a:r>
          </a:p>
          <a:p>
            <a:pPr>
              <a:defRPr lang="en-us"/>
            </a:pPr>
            <a:r>
              <a:rPr lang="de-DE" dirty="0"/>
              <a:t>(aller Schiffsflächen)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Wissen zu PHP &amp; JS vertieft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7354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Schiffplatzierung mit Sperrflächen</a:t>
            </a:r>
          </a:p>
          <a:p>
            <a:pPr>
              <a:defRPr lang="de-de"/>
            </a:pPr>
            <a:r>
              <a:rPr lang="de-DE" dirty="0"/>
              <a:t>Demonstration einiger Meldungen an Spieler zur Einhaltung der Regeln</a:t>
            </a:r>
          </a:p>
          <a:p>
            <a:pPr>
              <a:defRPr lang="de-de"/>
            </a:pPr>
            <a:r>
              <a:rPr lang="de-DE" dirty="0"/>
              <a:t>Aktualisierung der Schiffanzeige bei Platzierung &amp; Spielvorgang auch</a:t>
            </a:r>
          </a:p>
          <a:p>
            <a:pPr>
              <a:defRPr lang="de-de"/>
            </a:pPr>
            <a:r>
              <a:rPr lang="de-DE" dirty="0"/>
              <a:t>gegnerischer Schuss ins Wasser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gelb</a:t>
            </a:r>
          </a:p>
          <a:p>
            <a:pPr>
              <a:defRPr lang="de-de"/>
            </a:pPr>
            <a:r>
              <a:rPr lang="de-DE" dirty="0"/>
              <a:t>Statistik unter Schiffanzeige bei Spielende</a:t>
            </a:r>
          </a:p>
          <a:p>
            <a:pPr>
              <a:defRPr lang="de-de"/>
            </a:pPr>
            <a:r>
              <a:rPr lang="de-DE" dirty="0"/>
              <a:t>Demo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knappes Spiel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0978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Nur Quellen für die Präsentation allein, nicht Dokumentation</a:t>
            </a:r>
          </a:p>
          <a:p>
            <a:pPr>
              <a:defRPr lang="de-de"/>
            </a:pPr>
            <a:r>
              <a:rPr lang="de-DE" dirty="0"/>
              <a:t>Quellen für Grafiken &amp; benutzte Software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4559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Vorstellung selbst</a:t>
            </a:r>
          </a:p>
          <a:p>
            <a:pPr>
              <a:defRPr lang="en-us"/>
            </a:pPr>
            <a:r>
              <a:rPr lang="de-DE" dirty="0"/>
              <a:t>Vorstellung Schule</a:t>
            </a:r>
          </a:p>
          <a:p>
            <a:pPr>
              <a:defRPr lang="en-us"/>
            </a:pPr>
            <a:r>
              <a:rPr lang="de-DE" dirty="0"/>
              <a:t>Ziele</a:t>
            </a:r>
          </a:p>
          <a:p>
            <a:pPr>
              <a:defRPr lang="en-us"/>
            </a:pPr>
            <a:r>
              <a:rPr lang="de-DE" dirty="0"/>
              <a:t>Pläne</a:t>
            </a:r>
          </a:p>
          <a:p>
            <a:pPr>
              <a:defRPr lang="en-us"/>
            </a:pPr>
            <a:r>
              <a:rPr lang="de-DE" dirty="0"/>
              <a:t>Durchgeführt</a:t>
            </a:r>
          </a:p>
          <a:p>
            <a:pPr>
              <a:defRPr lang="en-us"/>
            </a:pPr>
            <a:r>
              <a:rPr lang="de-DE" dirty="0"/>
              <a:t>Qualität</a:t>
            </a:r>
          </a:p>
          <a:p>
            <a:pPr>
              <a:defRPr lang="en-us"/>
            </a:pPr>
            <a:r>
              <a:rPr lang="de-DE" dirty="0"/>
              <a:t>Fazit</a:t>
            </a:r>
          </a:p>
          <a:p>
            <a:pPr>
              <a:defRPr lang="en-us"/>
            </a:pPr>
            <a:r>
              <a:rPr lang="de-DE" dirty="0"/>
              <a:t>Demo</a:t>
            </a:r>
          </a:p>
          <a:p>
            <a:pPr>
              <a:defRPr lang="en-us"/>
            </a:pPr>
            <a:r>
              <a:rPr lang="de-DE" dirty="0"/>
              <a:t>Quellen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302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Wer bin ich?</a:t>
            </a:r>
          </a:p>
          <a:p>
            <a:pPr>
              <a:defRPr lang="de-de"/>
            </a:pPr>
            <a:r>
              <a:rPr lang="de-DE" dirty="0"/>
              <a:t>Warum ich?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2426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Vorbereitung der Kinder auf späteres Leben</a:t>
            </a:r>
          </a:p>
          <a:p>
            <a:pPr>
              <a:defRPr lang="en-us"/>
            </a:pPr>
            <a:r>
              <a:rPr lang="de-DE" dirty="0"/>
              <a:t>Schüler können Hauptschulabschluss erwerben</a:t>
            </a:r>
          </a:p>
          <a:p>
            <a:pPr>
              <a:defRPr lang="en-us"/>
            </a:pP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Ca. 200 Schüler</a:t>
            </a:r>
          </a:p>
          <a:p>
            <a:pPr>
              <a:defRPr lang="en-us"/>
            </a:pP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´</a:t>
            </a:r>
            <a:r>
              <a:rPr lang="de-DE" dirty="0"/>
              <a:t> Benutzer sind die Schüler der </a:t>
            </a:r>
            <a:r>
              <a:rPr lang="de-DE" dirty="0" err="1"/>
              <a:t>Ojde</a:t>
            </a:r>
            <a:r>
              <a:rPr lang="de-DE" dirty="0"/>
              <a:t>-Schule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3963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 err="1"/>
              <a:t>Ojde</a:t>
            </a:r>
            <a:r>
              <a:rPr lang="de-DE" dirty="0"/>
              <a:t>-Schule vertreibt Schulhomepage</a:t>
            </a:r>
          </a:p>
          <a:p>
            <a:pPr>
              <a:defRPr lang="en-us"/>
            </a:pPr>
            <a:r>
              <a:rPr lang="de-DE" dirty="0"/>
              <a:t>Browser sind standardmäßig auf Schüler-PCs vorhanden</a:t>
            </a:r>
          </a:p>
          <a:p>
            <a:pPr>
              <a:defRPr lang="en-us"/>
            </a:pPr>
            <a:r>
              <a:rPr lang="de-DE" dirty="0"/>
              <a:t>Limitierung der Demoversion</a:t>
            </a:r>
          </a:p>
          <a:p>
            <a:pPr>
              <a:defRPr lang="en-us"/>
            </a:pPr>
            <a:r>
              <a:rPr lang="de-DE" dirty="0"/>
              <a:t>---</a:t>
            </a:r>
          </a:p>
          <a:p>
            <a:pPr>
              <a:defRPr lang="en-us"/>
            </a:pPr>
            <a:r>
              <a:rPr lang="de-DE" dirty="0"/>
              <a:t>Tastatureingabe nur für Spielernamen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128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starke Anlehnung an klassisches Spiel auf Papier</a:t>
            </a:r>
          </a:p>
          <a:p>
            <a:pPr>
              <a:defRPr lang="de-de"/>
            </a:pPr>
            <a:r>
              <a:rPr lang="de-DE" dirty="0"/>
              <a:t>10 Schiffe, siehe Beispiel einer Papiervorlage (Schifftypen + Anzahl)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87458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Meiste Zeit für Implementierung Features + Regeln</a:t>
            </a:r>
          </a:p>
          <a:p>
            <a:pPr>
              <a:defRPr lang="en-us"/>
            </a:pPr>
            <a:r>
              <a:rPr lang="de-DE" dirty="0"/>
              <a:t>---</a:t>
            </a:r>
          </a:p>
          <a:p>
            <a:pPr>
              <a:defRPr lang="en-us"/>
            </a:pPr>
            <a:r>
              <a:rPr lang="de-DE" dirty="0"/>
              <a:t>Statusbereich für Mitteilungen</a:t>
            </a:r>
          </a:p>
          <a:p>
            <a:pPr>
              <a:defRPr lang="en-us"/>
            </a:pPr>
            <a:r>
              <a:rPr lang="de-DE" dirty="0"/>
              <a:t>Schiffanzeige in der Mitte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37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Planung mit 2 PAPs</a:t>
            </a:r>
          </a:p>
          <a:p>
            <a:pPr>
              <a:defRPr lang="de-de"/>
            </a:pPr>
            <a:r>
              <a:rPr lang="de-DE" dirty="0"/>
              <a:t>grundlegender Aufbau des Registrierungsvorgangs &amp; Spielvorgangs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Spielernamen &amp; Aufstellung benötigt für den Registrierungsversuch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bei Spielende </a:t>
            </a: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Ausgabe der Statistik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4313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links: eigenes Spielfeld; rechts gegnerisches Spielfeld</a:t>
            </a:r>
          </a:p>
          <a:p>
            <a:pPr>
              <a:defRPr lang="de-de"/>
            </a:pPr>
            <a:r>
              <a:rPr lang="de-DE" dirty="0"/>
              <a:t>Mitte: Schiffanzeige (sich </a:t>
            </a:r>
            <a:r>
              <a:rPr lang="de-DE" dirty="0" err="1"/>
              <a:t>aktuallisierend</a:t>
            </a:r>
            <a:r>
              <a:rPr lang="de-DE" dirty="0"/>
              <a:t>)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Um Schiffe werden Sperrflächen erstellt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Wasser - blau</a:t>
            </a:r>
          </a:p>
          <a:p>
            <a:pPr>
              <a:defRPr lang="de-de"/>
            </a:pPr>
            <a:r>
              <a:rPr lang="de-DE" dirty="0"/>
              <a:t>Schiffe - grau</a:t>
            </a:r>
          </a:p>
          <a:p>
            <a:pPr>
              <a:defRPr lang="de-de"/>
            </a:pPr>
            <a:r>
              <a:rPr lang="de-DE" dirty="0"/>
              <a:t>Sperrflächen - gelb</a:t>
            </a:r>
          </a:p>
          <a:p>
            <a:pPr>
              <a:defRPr lang="de-de"/>
            </a:pPr>
            <a:r>
              <a:rPr lang="de-DE" dirty="0" err="1"/>
              <a:t>Maushover</a:t>
            </a:r>
            <a:r>
              <a:rPr lang="de-DE" dirty="0"/>
              <a:t> - schwarz (Hilfestellung)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9801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4F25A-280B-48AD-B7B8-05BAB8B72AF9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171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BC273-7793-4B58-83B9-897B715A6B65}" type="datetime1">
              <a:rPr lang="de-DE" smtClean="0"/>
              <a:t>07.09.2023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4199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6E31-9C14-4B17-8239-630325395DEF}" type="datetime1">
              <a:rPr lang="de-DE" smtClean="0"/>
              <a:t>07.09.2023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7226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A68E7-D889-4A43-AA85-3F75FD767A8E}" type="datetime1">
              <a:rPr lang="de-DE" smtClean="0"/>
              <a:t>07.09.2023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97342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A8BC3-42D6-4801-A46C-3EF1D350210E}" type="datetime1">
              <a:rPr lang="de-DE" smtClean="0"/>
              <a:t>07.09.2023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37872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964FB-FE9F-4390-922E-BC8A153C729E}" type="datetime1">
              <a:rPr lang="de-DE" smtClean="0"/>
              <a:t>07.09.2023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97821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3F432-BB66-4AE7-AA91-18692C304808}" type="datetime1">
              <a:rPr lang="de-DE" smtClean="0"/>
              <a:t>07.09.2023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667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17460-DDC5-4E4C-8910-4DDE24DA9ECF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05319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FBB5C-17B7-4792-89AF-B8A016EE63CE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4915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304801"/>
            <a:ext cx="10364451" cy="84309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10363826" cy="433850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555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C2A57-C381-4262-8AE3-700CB5F3A682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635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5BD0-BA7F-4172-BFD8-DE5FD18B215E}" type="datetime1">
              <a:rPr lang="de-DE" smtClean="0"/>
              <a:t>07.09.2023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6752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929-F3C7-4A0C-BFB1-3BF1DF1FFD02}" type="datetime1">
              <a:rPr lang="de-DE" smtClean="0"/>
              <a:t>07.09.2023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3530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8588-3DAC-44B1-94F1-573C9FD3D023}" type="datetime1">
              <a:rPr lang="de-DE" smtClean="0"/>
              <a:t>07.09.2023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319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96FA7-1D37-496A-A4D2-5C746DF1211C}" type="datetime1">
              <a:rPr lang="de-DE" smtClean="0"/>
              <a:t>07.09.2023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098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3FE7-2882-42A7-BB32-5A6367CBDA45}" type="datetime1">
              <a:rPr lang="de-DE" smtClean="0"/>
              <a:t>07.09.2023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383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0F1A-B4D2-4D1A-AB12-CAB85F7F8FEC}" type="datetime1">
              <a:rPr lang="de-DE" smtClean="0"/>
              <a:t>07.09.2023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385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4D5CCC6-5A94-4838-8901-30759458C685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7051" y="0"/>
            <a:ext cx="2304949" cy="130029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8790068-0882-4217-A6C0-4EF73D8B28AE}" type="datetime1">
              <a:rPr lang="de-DE" smtClean="0"/>
              <a:t>07.09.2023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A80B7A-611C-43E0-A68D-9C97C7F7B96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9979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sm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84000"/>
                <a:shade val="100000"/>
                <a:hueMod val="92000"/>
                <a:satMod val="180000"/>
                <a:lumMod val="88000"/>
                <a:lumOff val="12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roplets-HD-Title-R1d.png">
            <a:extLst>
              <a:ext uri="{FF2B5EF4-FFF2-40B4-BE49-F238E27FC236}">
                <a16:creationId xmlns:a16="http://schemas.microsoft.com/office/drawing/2014/main" id="{1CDB28C9-DCA8-4349-8C1F-D17B17E88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bg2">
                  <a:tint val="84000"/>
                  <a:shade val="100000"/>
                  <a:hueMod val="92000"/>
                  <a:satMod val="180000"/>
                  <a:lumMod val="88000"/>
                  <a:lumOff val="12000"/>
                </a:schemeClr>
              </a:gs>
              <a:gs pos="0">
                <a:schemeClr val="bg2">
                  <a:shade val="92000"/>
                  <a:satMod val="170000"/>
                  <a:lumMod val="96000"/>
                </a:schemeClr>
              </a:gs>
            </a:gsLst>
            <a:lin ang="5400000" scaled="0"/>
            <a:tileRect/>
          </a:gradFill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570DF37-891D-4A4F-8AF5-35EB9D809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117600"/>
            <a:ext cx="8689976" cy="2105891"/>
          </a:xfrm>
        </p:spPr>
        <p:txBody>
          <a:bodyPr anchor="ctr" anchorCtr="0">
            <a:normAutofit/>
          </a:bodyPr>
          <a:lstStyle/>
          <a:p>
            <a:r>
              <a:rPr lang="de-DE" dirty="0"/>
              <a:t>Entwicklung eines 2D –</a:t>
            </a:r>
            <a:br>
              <a:rPr lang="de-DE" dirty="0"/>
            </a:br>
            <a:r>
              <a:rPr lang="de-DE" dirty="0"/>
              <a:t>„Schiffe versenken“ Spiels zur Simulation einer Seeschlacht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6685CFB-5921-4287-B02F-2787D6F523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172364"/>
            <a:ext cx="8689976" cy="480291"/>
          </a:xfrm>
        </p:spPr>
        <p:txBody>
          <a:bodyPr/>
          <a:lstStyle/>
          <a:p>
            <a:r>
              <a:rPr lang="de-DE" dirty="0"/>
              <a:t>Denis Ojdanic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D975BD-2F89-44FB-BBF0-F18419B00ED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438" y="3223491"/>
            <a:ext cx="3465123" cy="1954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403743"/>
      </p:ext>
    </p:extLst>
  </p:cSld>
  <p:clrMapOvr>
    <a:masterClrMapping/>
  </p:clrMapOvr>
  <p:transition spd="slow">
    <p:circl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Textdatei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10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5182226" cy="4338506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de-DE" b="1" dirty="0"/>
              <a:t>Aufbau der Textdatei als JSON-String</a:t>
            </a:r>
          </a:p>
          <a:p>
            <a:endParaRPr lang="de-DE" dirty="0"/>
          </a:p>
          <a:p>
            <a:r>
              <a:rPr lang="de-DE" dirty="0"/>
              <a:t>Spielernamen</a:t>
            </a:r>
          </a:p>
          <a:p>
            <a:r>
              <a:rPr lang="de-DE" dirty="0"/>
              <a:t>Token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dirty="0"/>
              <a:t>Spieler mit Zug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dirty="0"/>
              <a:t>Letzter Spielzug (Zusatz)</a:t>
            </a:r>
          </a:p>
          <a:p>
            <a:r>
              <a:rPr lang="de-DE" dirty="0"/>
              <a:t>Schiffaufstellungen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BE2A9F-06A6-470D-8982-2295C5FE8F4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78737" y="1066381"/>
            <a:ext cx="2651715" cy="472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031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25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Phasen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11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3" y="1452694"/>
            <a:ext cx="6764963" cy="433850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de-DE" sz="2400" b="1" dirty="0"/>
              <a:t>Phasen der Implementierung der Spiellogik</a:t>
            </a:r>
          </a:p>
          <a:p>
            <a:endParaRPr lang="de-DE" dirty="0"/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Platzierung der Schiffe</a:t>
            </a:r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Anmeldung der Spieler</a:t>
            </a:r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Ablauf der Spielzüge</a:t>
            </a:r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Ausgabe der Statistik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A311305-19C9-408F-9B0F-70488E9F516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2550384"/>
            <a:ext cx="2143125" cy="214312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759C3F3-4B7A-471D-B61B-0A258938EF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6" t="17234" r="9538" b="24714"/>
          <a:stretch/>
        </p:blipFill>
        <p:spPr>
          <a:xfrm>
            <a:off x="8068681" y="2372471"/>
            <a:ext cx="3209545" cy="249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4517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75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Platzierung der Schiffe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12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50337" y="1380086"/>
            <a:ext cx="3078281" cy="4338506"/>
          </a:xfrm>
        </p:spPr>
        <p:txBody>
          <a:bodyPr/>
          <a:lstStyle/>
          <a:p>
            <a:r>
              <a:rPr lang="de-DE" dirty="0"/>
              <a:t>Ausschnitt aus Funktion </a:t>
            </a:r>
            <a:r>
              <a:rPr lang="de-DE" dirty="0" err="1"/>
              <a:t>platziereSchiff</a:t>
            </a:r>
            <a:endParaRPr lang="de-DE" dirty="0"/>
          </a:p>
          <a:p>
            <a:endParaRPr lang="de-DE" dirty="0"/>
          </a:p>
          <a:p>
            <a:r>
              <a:rPr lang="de-DE" dirty="0"/>
              <a:t>Generierung der benötigten IDs für Schiffsflächen &amp; Sperrflächen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FC92A2B-9F97-4626-A566-75523451D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1" y="907213"/>
            <a:ext cx="8968425" cy="504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241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Anmeldung der Spieler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13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4667876" cy="4338506"/>
          </a:xfrm>
        </p:spPr>
        <p:txBody>
          <a:bodyPr/>
          <a:lstStyle/>
          <a:p>
            <a:r>
              <a:rPr lang="de-DE" dirty="0"/>
              <a:t>Ausschnitt aus Funktion </a:t>
            </a:r>
            <a:r>
              <a:rPr lang="de-DE" dirty="0" err="1"/>
              <a:t>registrierung</a:t>
            </a:r>
            <a:endParaRPr lang="de-DE" dirty="0"/>
          </a:p>
          <a:p>
            <a:endParaRPr lang="de-DE" dirty="0"/>
          </a:p>
          <a:p>
            <a:r>
              <a:rPr lang="de-DE" dirty="0"/>
              <a:t>Erfolgreiche Registrierung von Spieler 2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E4E506C-F4DF-42AF-83AF-4BFC57F8A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669" y="1335628"/>
            <a:ext cx="5992061" cy="45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537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Spielzüge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14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4993250" cy="4338506"/>
          </a:xfrm>
        </p:spPr>
        <p:txBody>
          <a:bodyPr/>
          <a:lstStyle/>
          <a:p>
            <a:r>
              <a:rPr lang="de-DE" dirty="0"/>
              <a:t>Ausschnitt aus Funktion auswerten</a:t>
            </a:r>
          </a:p>
          <a:p>
            <a:endParaRPr lang="de-DE" dirty="0"/>
          </a:p>
          <a:p>
            <a:r>
              <a:rPr lang="de-DE" dirty="0"/>
              <a:t>Überprüfung der Aufstellung bei Spielzug nach Treffer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83E3A54-25CE-43E9-B18A-439E1F23F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608" y="1319268"/>
            <a:ext cx="5837130" cy="460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989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Statistik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15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8668960" cy="546095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Berechnung und Eintrag der Statistik unter der Schiffanzeige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3E85D9B-DA88-4979-BE79-32AB1CFE282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13774" y="1828800"/>
            <a:ext cx="10364451" cy="4160520"/>
          </a:xfrm>
          <a:prstGeom prst="rect">
            <a:avLst/>
          </a:prstGeom>
        </p:spPr>
      </p:pic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E16E386E-C427-4977-992D-37C32C4C2F40}"/>
              </a:ext>
            </a:extLst>
          </p:cNvPr>
          <p:cNvSpPr/>
          <p:nvPr/>
        </p:nvSpPr>
        <p:spPr>
          <a:xfrm>
            <a:off x="4513774" y="3424909"/>
            <a:ext cx="1365818" cy="43385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noFill/>
            </a:endParaRP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3658732-E99C-48F8-AD56-22AFA381B563}"/>
              </a:ext>
            </a:extLst>
          </p:cNvPr>
          <p:cNvCxnSpPr>
            <a:cxnSpLocks/>
          </p:cNvCxnSpPr>
          <p:nvPr/>
        </p:nvCxnSpPr>
        <p:spPr>
          <a:xfrm flipV="1">
            <a:off x="5147566" y="3858768"/>
            <a:ext cx="0" cy="353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3B26DCAD-5AD9-497B-A6B6-AA83B19D4334}"/>
              </a:ext>
            </a:extLst>
          </p:cNvPr>
          <p:cNvSpPr txBox="1"/>
          <p:nvPr/>
        </p:nvSpPr>
        <p:spPr>
          <a:xfrm>
            <a:off x="4730182" y="4107961"/>
            <a:ext cx="929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Statistik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29E80AD-0988-4173-9343-BFDEFFADB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095" y="2758451"/>
            <a:ext cx="11209807" cy="177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5305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7" grpId="0" animBg="1"/>
      <p:bldP spid="7" grpId="1" animBg="1"/>
      <p:bldP spid="15" grpId="0"/>
      <p:bldP spid="15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E4BA18-B930-4BCF-A225-A78F58609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6316EC-5084-4A77-BA01-CE11726B312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Fokus der Demoversion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Funktionsfähigkeit</a:t>
            </a:r>
          </a:p>
          <a:p>
            <a:r>
              <a:rPr lang="de-DE" dirty="0"/>
              <a:t>Unittests nach jeder erstellten Funktion</a:t>
            </a:r>
          </a:p>
          <a:p>
            <a:r>
              <a:rPr lang="de-DE" dirty="0"/>
              <a:t>White-Box-Test nach Fertigstellung</a:t>
            </a:r>
          </a:p>
          <a:p>
            <a:r>
              <a:rPr lang="de-DE" dirty="0"/>
              <a:t>Praktischer Blackbox-Test</a:t>
            </a:r>
          </a:p>
          <a:p>
            <a:r>
              <a:rPr lang="de-DE" dirty="0"/>
              <a:t>Endbenutzertest steht noch aus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555B9C-1726-44DD-9A65-D864314E0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7E47E-0263-4A3E-B234-0CDBD5C6DAA3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9646D5-32C1-4E09-AB99-4E32745A5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81F70D-DD1F-4CDF-9D13-AAE203F44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16</a:t>
            </a:fld>
            <a:r>
              <a:rPr lang="de-DE" dirty="0"/>
              <a:t> / 19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603E83E-AF12-4AF0-A665-4EBD16581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50" t="22357" r="27550" b="25411"/>
          <a:stretch/>
        </p:blipFill>
        <p:spPr>
          <a:xfrm>
            <a:off x="6325425" y="2433506"/>
            <a:ext cx="544982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0039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75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A5BB7-4F29-4540-ADAD-7FB210F2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F4209D-B013-4E37-92E9-F65435CAF44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414" y="1452694"/>
            <a:ext cx="4846320" cy="433850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de-DE" b="1" dirty="0"/>
              <a:t>Gelerntes:</a:t>
            </a:r>
          </a:p>
          <a:p>
            <a:r>
              <a:rPr lang="de-DE" dirty="0"/>
              <a:t>Mehr über Webentwicklung gelernt</a:t>
            </a:r>
          </a:p>
          <a:p>
            <a:r>
              <a:rPr lang="de-DE" dirty="0"/>
              <a:t>Fehler recht schnell behoben</a:t>
            </a:r>
          </a:p>
          <a:p>
            <a:r>
              <a:rPr lang="de-DE" dirty="0"/>
              <a:t>Planung in Zukunft präziser</a:t>
            </a:r>
          </a:p>
          <a:p>
            <a:endParaRPr lang="de-DE" b="1" dirty="0"/>
          </a:p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Ausblick:</a:t>
            </a:r>
          </a:p>
          <a:p>
            <a:r>
              <a:rPr lang="de-DE" dirty="0"/>
              <a:t>Anpassungen im Design</a:t>
            </a:r>
          </a:p>
          <a:p>
            <a:r>
              <a:rPr lang="de-DE" dirty="0"/>
              <a:t>Auswertungen überwiegend durch Server</a:t>
            </a:r>
          </a:p>
          <a:p>
            <a:r>
              <a:rPr lang="de-DE" dirty="0"/>
              <a:t>Simultan stattfindende Spielmatches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A43CB3-D57E-40A8-ACC3-EB6F1C488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D3C8-2282-49E1-B2A4-F1731DA77500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ABA254-6B48-4441-971D-6D9F4766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B7D4F1-195B-409C-A99B-BA75B618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17</a:t>
            </a:fld>
            <a:r>
              <a:rPr lang="de-DE" dirty="0"/>
              <a:t> / 19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7A45AB1-C84C-431B-AE6D-B8595E2B8C3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27734" y="1706875"/>
            <a:ext cx="7182852" cy="344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02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50"/>
                            </p:stCondLst>
                            <p:childTnLst>
                              <p:par>
                                <p:cTn id="49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A5BB7-4F29-4540-ADAD-7FB210F2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Demonstrationsvideo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A43CB3-D57E-40A8-ACC3-EB6F1C488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D3C8-2282-49E1-B2A4-F1731DA77500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ABA254-6B48-4441-971D-6D9F4766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B7D4F1-195B-409C-A99B-BA75B618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18</a:t>
            </a:fld>
            <a:r>
              <a:rPr lang="de-DE" dirty="0"/>
              <a:t> / 19</a:t>
            </a:r>
          </a:p>
        </p:txBody>
      </p:sp>
      <p:pic>
        <p:nvPicPr>
          <p:cNvPr id="12" name="Schiffe versenken (gesamt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63EF88A-036D-4A3E-A19F-B9A490CADE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398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4863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639"/>
                            </p:stCondLst>
                            <p:childTnLst>
                              <p:par>
                                <p:cTn id="14" presetID="6" presetClass="emph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5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09229F-60BB-488E-9168-09B1DDE8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5824A7-1C1B-4C8F-A782-35C00141A3A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Programmablaufpläne erstellt mit PAP Designer</a:t>
            </a:r>
          </a:p>
          <a:p>
            <a:r>
              <a:rPr lang="de-DE" sz="1600" dirty="0"/>
              <a:t>Demonstrationsvideo erstellt mit Open </a:t>
            </a:r>
            <a:r>
              <a:rPr lang="de-DE" sz="1600" dirty="0" err="1"/>
              <a:t>Broadcaster</a:t>
            </a:r>
            <a:r>
              <a:rPr lang="de-DE" sz="1600" dirty="0"/>
              <a:t> Software</a:t>
            </a:r>
            <a:r>
              <a:rPr lang="de-DE" sz="1600" baseline="30000" dirty="0"/>
              <a:t>®️</a:t>
            </a:r>
            <a:endParaRPr lang="de-DE" sz="1600" dirty="0"/>
          </a:p>
          <a:p>
            <a:r>
              <a:rPr lang="de-DE" sz="1600" dirty="0"/>
              <a:t>https://www.zitronenbande.de/wp-content/uploads/2022/03/schiffe-versenken-vorlage-1024x722.jpg</a:t>
            </a:r>
          </a:p>
          <a:p>
            <a:r>
              <a:rPr lang="de-DE" sz="1600" dirty="0"/>
              <a:t>https://www.xpron.com/wp-content/uploads/2022/12/Qualitaetssicherung.jpg</a:t>
            </a:r>
          </a:p>
          <a:p>
            <a:r>
              <a:rPr lang="de-DE" sz="1600" dirty="0"/>
              <a:t>https://encrypted-tbn0.gstatic.com/images?q=tbn:ANd9GcTtZKhdRkybh-sgT-P0DWqhANYV2qq2rkUp9Y8bD9c3zwAIq2X_V6uzWUdWDKVF-rH88CI&amp;usqp=CAU</a:t>
            </a:r>
          </a:p>
          <a:p>
            <a:r>
              <a:rPr lang="de-DE" sz="1600" dirty="0"/>
              <a:t>https://www.nicepng.com/png/detail/11-111777_blue-computer-mouse-computer-mouse-clipart.png</a:t>
            </a:r>
          </a:p>
          <a:p>
            <a:r>
              <a:rPr lang="de-DE" sz="1600" dirty="0"/>
              <a:t>https://encrypted-tbn2.gstatic.com/images?q=tbn:ANd9GcSFrpc-Ko3gyg1zsErnJcddEFcuQ43L90szQskiU4ly6-qOZ4kx</a:t>
            </a:r>
          </a:p>
          <a:p>
            <a:r>
              <a:rPr lang="de-DE" sz="1600" dirty="0"/>
              <a:t>https://cdn3.vectorstock.com/i/1000x1000/16/77/laptop-programming-code-web-technology-vector-21981677.jpg</a:t>
            </a:r>
          </a:p>
          <a:p>
            <a:endParaRPr lang="de-DE" sz="16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E992DE-2A42-4248-BB55-4CD501266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E460A-31D6-4295-8454-487389ED80B2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E36FAB-C013-4AA3-AA11-77134E86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E6C0E0-33EF-4271-8167-50957528C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19</a:t>
            </a:fld>
            <a:r>
              <a:rPr lang="de-DE" dirty="0"/>
              <a:t> / 19</a:t>
            </a:r>
          </a:p>
        </p:txBody>
      </p:sp>
    </p:spTree>
    <p:extLst>
      <p:ext uri="{BB962C8B-B14F-4D97-AF65-F5344CB8AC3E}">
        <p14:creationId xmlns:p14="http://schemas.microsoft.com/office/powerpoint/2010/main" val="201183436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4943FA-B6CE-4DEA-B956-815E9B516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66ECA1-2361-44FC-A496-7B209083A8E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Vorstellung</a:t>
            </a:r>
          </a:p>
          <a:p>
            <a:r>
              <a:rPr lang="de-DE" dirty="0"/>
              <a:t>Auftraggeber</a:t>
            </a:r>
          </a:p>
          <a:p>
            <a:r>
              <a:rPr lang="de-DE" dirty="0"/>
              <a:t>Projektziel</a:t>
            </a:r>
          </a:p>
          <a:p>
            <a:r>
              <a:rPr lang="de-DE" dirty="0"/>
              <a:t>Planung</a:t>
            </a:r>
          </a:p>
          <a:p>
            <a:r>
              <a:rPr lang="de-DE" dirty="0"/>
              <a:t>Durchführung</a:t>
            </a:r>
          </a:p>
          <a:p>
            <a:r>
              <a:rPr lang="de-DE" dirty="0"/>
              <a:t>Qualitätssicherung</a:t>
            </a:r>
          </a:p>
          <a:p>
            <a:r>
              <a:rPr lang="de-DE" dirty="0"/>
              <a:t>Fazit</a:t>
            </a:r>
          </a:p>
          <a:p>
            <a:r>
              <a:rPr lang="de-DE" dirty="0"/>
              <a:t>Demonstrationsvideo</a:t>
            </a:r>
          </a:p>
          <a:p>
            <a:r>
              <a:rPr lang="de-DE" dirty="0"/>
              <a:t>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549F1C-DB9C-4A43-995C-A4DA8BBB5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82FE3-3930-47E8-8F00-5F7DDFB2B2FF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E09C33-6098-4546-AA5E-6242CF60B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CC6033-ADC0-4F04-A126-103D6947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2</a:t>
            </a:fld>
            <a:r>
              <a:rPr lang="de-DE" dirty="0"/>
              <a:t> / 19</a:t>
            </a:r>
          </a:p>
        </p:txBody>
      </p:sp>
    </p:spTree>
    <p:extLst>
      <p:ext uri="{BB962C8B-B14F-4D97-AF65-F5344CB8AC3E}">
        <p14:creationId xmlns:p14="http://schemas.microsoft.com/office/powerpoint/2010/main" val="15340019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25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75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25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25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3CE099-17E4-4DAC-8F6B-D92935AC1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4EBDFF-29E7-47C7-9567-762337C370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Name:			Denis Ojdanic</a:t>
            </a:r>
          </a:p>
          <a:p>
            <a:pPr marL="0" indent="0">
              <a:buNone/>
            </a:pPr>
            <a:r>
              <a:rPr lang="de-DE" dirty="0"/>
              <a:t>Höchster Abschluss: 	Fachhochschulreife bei </a:t>
            </a:r>
            <a:r>
              <a:rPr lang="de-DE" dirty="0" err="1"/>
              <a:t>ProGenius</a:t>
            </a:r>
            <a:r>
              <a:rPr lang="de-DE" dirty="0"/>
              <a:t> in Heidenheim</a:t>
            </a:r>
          </a:p>
          <a:p>
            <a:pPr marL="0" indent="0">
              <a:buNone/>
            </a:pPr>
            <a:r>
              <a:rPr lang="de-DE" dirty="0"/>
              <a:t>Geboren:		04.10.1994 in Heidenheim an der Brenz</a:t>
            </a:r>
          </a:p>
          <a:p>
            <a:pPr marL="0" indent="0">
              <a:buNone/>
            </a:pPr>
            <a:r>
              <a:rPr lang="de-DE" dirty="0"/>
              <a:t>Ausbildung:		Fachinformatiker – Anwendungsentwicklung</a:t>
            </a:r>
          </a:p>
          <a:p>
            <a:pPr marL="0" indent="0">
              <a:buNone/>
            </a:pPr>
            <a:r>
              <a:rPr lang="de-DE" dirty="0"/>
              <a:t>Fertigkeiten:		Webentwicklung mit HTML, CSS, JavaScript &amp; PHP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9718F2-E8F9-450B-9254-6A72398A2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1658D-93A0-499A-8F0C-A8AFDD89FD51}" type="datetime1">
              <a:rPr lang="de-DE" smtClean="0"/>
              <a:t>07.09.2023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E819A7-F98F-4AFA-87EB-39D12D04C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998B91-98C6-429D-89AD-CB5C35B99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pPr/>
              <a:t>3</a:t>
            </a:fld>
            <a:r>
              <a:rPr lang="de-DE" dirty="0"/>
              <a:t> / 19</a:t>
            </a:r>
          </a:p>
        </p:txBody>
      </p:sp>
    </p:spTree>
    <p:extLst>
      <p:ext uri="{BB962C8B-B14F-4D97-AF65-F5344CB8AC3E}">
        <p14:creationId xmlns:p14="http://schemas.microsoft.com/office/powerpoint/2010/main" val="35656971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3F6632-7D48-4AD2-942B-F713AD71281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err="1"/>
              <a:t>Ojde</a:t>
            </a:r>
            <a:r>
              <a:rPr lang="de-DE" dirty="0"/>
              <a:t>-Schule in Heidenheim (Brenz)</a:t>
            </a:r>
          </a:p>
          <a:p>
            <a:r>
              <a:rPr lang="de-DE" dirty="0"/>
              <a:t>Förderschule mit Förderschwerpunkt körperliche und motorische Entwicklung</a:t>
            </a:r>
          </a:p>
          <a:p>
            <a:r>
              <a:rPr lang="de-DE" dirty="0"/>
              <a:t>Grund- und Hauptschule</a:t>
            </a:r>
          </a:p>
          <a:p>
            <a:r>
              <a:rPr lang="de-DE" dirty="0"/>
              <a:t>200 Schüler mit kleinen Klassengrößen</a:t>
            </a:r>
          </a:p>
          <a:p>
            <a:r>
              <a:rPr lang="de-DE" dirty="0"/>
              <a:t>Projekteinsatz: Schulunterricht Fach „EDV“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24EE5-D2DF-4C9E-8FB9-73EF05FE5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Auftraggeber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58D85-8715-499D-BE57-C12B8BAB6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EE025-C144-4848-A13E-DCCBAFF8D0E8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BE98BE-683F-4C65-A4C2-30EC3696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9DB99E-D8CC-475D-9F8E-502B3BA50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4</a:t>
            </a:fld>
            <a:r>
              <a:rPr lang="de-DE" dirty="0"/>
              <a:t> / 19</a:t>
            </a:r>
          </a:p>
        </p:txBody>
      </p:sp>
      <p:pic>
        <p:nvPicPr>
          <p:cNvPr id="7" name="Inhaltsplatzhalter 7">
            <a:extLst>
              <a:ext uri="{FF2B5EF4-FFF2-40B4-BE49-F238E27FC236}">
                <a16:creationId xmlns:a16="http://schemas.microsoft.com/office/drawing/2014/main" id="{D5EE052E-98CB-4276-A3F3-9D9066E0743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1" y="2971801"/>
            <a:ext cx="2819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814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75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E8C1EB-0DB7-4C6D-BC90-8D18CDC2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B2CBA-3B32-4CFF-AA2C-6F3F706E917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dirty="0"/>
              <a:t>Entwicklung eines „Schiffe versenken“-Spiels</a:t>
            </a:r>
          </a:p>
          <a:p>
            <a:r>
              <a:rPr lang="de-DE" dirty="0"/>
              <a:t>Schüler-PCs durch Zugriff auf Webserver der </a:t>
            </a:r>
            <a:r>
              <a:rPr lang="de-DE" dirty="0" err="1"/>
              <a:t>Ojde</a:t>
            </a:r>
            <a:r>
              <a:rPr lang="de-DE" dirty="0"/>
              <a:t>-Schule</a:t>
            </a:r>
          </a:p>
          <a:p>
            <a:r>
              <a:rPr lang="de-DE" dirty="0"/>
              <a:t>Browser Mozilla Firefox und Google Chrome</a:t>
            </a:r>
          </a:p>
          <a:p>
            <a:r>
              <a:rPr lang="de-DE" dirty="0"/>
              <a:t>Demoversion für nur ein Spielvorgang</a:t>
            </a:r>
          </a:p>
          <a:p>
            <a:endParaRPr lang="de-DE" dirty="0"/>
          </a:p>
          <a:p>
            <a:r>
              <a:rPr lang="de-DE" dirty="0"/>
              <a:t>Bedienung des Spiels mit Computer Maus</a:t>
            </a:r>
          </a:p>
          <a:p>
            <a:r>
              <a:rPr lang="de-DE" dirty="0"/>
              <a:t>Motorisch eingeschränkte Schüler als Benutzer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Fähigkeitsv</a:t>
            </a:r>
            <a:r>
              <a:rPr lang="de-DE" dirty="0"/>
              <a:t>erbesserung auf lange Sicht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88F85-AB88-49DF-919D-79DCD2C3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E03DB-44AD-4239-A820-3C18F3E2F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908F1-E0A3-47EE-8F18-E33A1E9F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5</a:t>
            </a:fld>
            <a:r>
              <a:rPr lang="de-DE" dirty="0"/>
              <a:t> / 19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ECAD546-7C23-4522-83B4-D3C6BED0C8A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271" y="2203704"/>
            <a:ext cx="2878649" cy="202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169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E8C1EB-0DB7-4C6D-BC90-8D18CDC2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B2CBA-3B32-4CFF-AA2C-6F3F706E917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5182226" cy="4338506"/>
          </a:xfrm>
        </p:spPr>
        <p:txBody>
          <a:bodyPr/>
          <a:lstStyle/>
          <a:p>
            <a:pPr marL="0" indent="0" algn="ctr">
              <a:buNone/>
            </a:pPr>
            <a:r>
              <a:rPr lang="de-DE" sz="2400" u="sng" dirty="0"/>
              <a:t>Features</a:t>
            </a:r>
            <a:endParaRPr lang="de-DE" sz="2400" dirty="0"/>
          </a:p>
          <a:p>
            <a:endParaRPr lang="de-DE" sz="1600" dirty="0"/>
          </a:p>
          <a:p>
            <a:endParaRPr lang="de-DE" sz="1600" dirty="0"/>
          </a:p>
          <a:p>
            <a:r>
              <a:rPr lang="de-DE" sz="1600" dirty="0"/>
              <a:t>Spieler gegen Spieler</a:t>
            </a:r>
          </a:p>
          <a:p>
            <a:r>
              <a:rPr lang="de-DE" sz="1600" dirty="0"/>
              <a:t>Online über einen Webserver nutzbar</a:t>
            </a:r>
          </a:p>
          <a:p>
            <a:r>
              <a:rPr lang="de-DE" sz="1600" dirty="0"/>
              <a:t>Statistik für Züge, Trefferquoten und verlorene Schiffe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88F85-AB88-49DF-919D-79DCD2C3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E03DB-44AD-4239-A820-3C18F3E2F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908F1-E0A3-47EE-8F18-E33A1E9F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6</a:t>
            </a:fld>
            <a:r>
              <a:rPr lang="de-DE" dirty="0"/>
              <a:t> / 19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FB492B1C-5CD3-4800-A82F-890665A463BE}"/>
              </a:ext>
            </a:extLst>
          </p:cNvPr>
          <p:cNvSpPr txBox="1">
            <a:spLocks/>
          </p:cNvSpPr>
          <p:nvPr/>
        </p:nvSpPr>
        <p:spPr>
          <a:xfrm>
            <a:off x="6096000" y="1452694"/>
            <a:ext cx="5182226" cy="4338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sz="2600" u="sng" dirty="0"/>
              <a:t>Regeln</a:t>
            </a:r>
            <a:endParaRPr lang="de-DE" sz="2600" dirty="0"/>
          </a:p>
          <a:p>
            <a:pPr marL="0" indent="0">
              <a:buNone/>
            </a:pPr>
            <a:endParaRPr lang="de-DE" sz="1600" dirty="0"/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Spielfeldgröße: 10 x 10 Felder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Zufällige Auswahl für Spielstart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Kein Aneinanderstoßen der Schiffe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Schiffe nicht über Eck gebaut, keine Ausbuchtungen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Schiffplatzierung am Rand des Spielfelds möglich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Keine diagonale Schiffsplatzierung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Zehn Schiffe pro Spieler</a:t>
            </a:r>
          </a:p>
        </p:txBody>
      </p:sp>
      <p:pic>
        <p:nvPicPr>
          <p:cNvPr id="15" name="Inhaltsplatzhalter 10">
            <a:extLst>
              <a:ext uri="{FF2B5EF4-FFF2-40B4-BE49-F238E27FC236}">
                <a16:creationId xmlns:a16="http://schemas.microsoft.com/office/drawing/2014/main" id="{C3835003-9149-4937-B08B-56B9851EB0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3" t="3957" r="6918" b="13075"/>
          <a:stretch/>
        </p:blipFill>
        <p:spPr>
          <a:xfrm>
            <a:off x="2501286" y="1066800"/>
            <a:ext cx="7189428" cy="481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3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500"/>
                            </p:stCondLst>
                            <p:childTnLst>
                              <p:par>
                                <p:cTn id="6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5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F627D6E9-B08C-4449-AC7B-1442D641FB0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815" y="1147892"/>
            <a:ext cx="7516368" cy="473538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9E165F1-DE77-4B90-972A-54D85BE5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2EBD92-D3FC-4C2D-93B9-6081635F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D72D-935C-4722-8BA8-B4E10C205C6E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139F8B-2711-413F-9AA2-B43A9401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784A9-A29D-4452-A5BF-2FE9CA4E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7</a:t>
            </a:fld>
            <a:r>
              <a:rPr lang="de-DE" dirty="0"/>
              <a:t> / 19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9097318-D977-4079-AF0F-F228A9CA3A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972" t="1271" r="683" b="1411"/>
          <a:stretch/>
        </p:blipFill>
        <p:spPr>
          <a:xfrm>
            <a:off x="2963593" y="1298718"/>
            <a:ext cx="6264813" cy="426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114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E165F1-DE77-4B90-972A-54D85BE5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2EBD92-D3FC-4C2D-93B9-6081635F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D72D-935C-4722-8BA8-B4E10C205C6E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139F8B-2711-413F-9AA2-B43A9401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784A9-A29D-4452-A5BF-2FE9CA4E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8</a:t>
            </a:fld>
            <a:r>
              <a:rPr lang="de-DE" dirty="0"/>
              <a:t> / 19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C32C374-86E0-4E27-9C13-0F83CB12A7F5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819" y="1147892"/>
            <a:ext cx="6798362" cy="473538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6E279DA-44A8-4158-95C2-754F82280DD6}"/>
              </a:ext>
            </a:extLst>
          </p:cNvPr>
          <p:cNvPicPr/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015"/>
          <a:stretch/>
        </p:blipFill>
        <p:spPr>
          <a:xfrm>
            <a:off x="2102319" y="1147892"/>
            <a:ext cx="5812054" cy="372029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0DE95C0-1387-4BE6-BF25-FC6AD2072B6F}"/>
              </a:ext>
            </a:extLst>
          </p:cNvPr>
          <p:cNvPicPr/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177"/>
          <a:stretch/>
        </p:blipFill>
        <p:spPr>
          <a:xfrm>
            <a:off x="2102319" y="4868186"/>
            <a:ext cx="5812054" cy="453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9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7.40741E-7 L -0.00013 -0.5581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27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Oberfläche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07.09.2023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9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b="1" dirty="0"/>
              <a:t>Erstellung der Weboberfläche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AB01751-7BB4-40D0-82E0-18C8B6F49CA9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3774" y="1874520"/>
            <a:ext cx="10363826" cy="400875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F07C9D2-C0FE-483C-B61A-3C4EEDE63275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3148" y="2178050"/>
            <a:ext cx="3487402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24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ropfen">
  <a:themeElements>
    <a:clrScheme name="Tropfen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Tropfen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opfen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1386</Words>
  <Application>Microsoft Office PowerPoint</Application>
  <PresentationFormat>Breitbild</PresentationFormat>
  <Paragraphs>285</Paragraphs>
  <Slides>19</Slides>
  <Notes>19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Arial</vt:lpstr>
      <vt:lpstr>Calibri</vt:lpstr>
      <vt:lpstr>Symbol</vt:lpstr>
      <vt:lpstr>Tw Cen MT</vt:lpstr>
      <vt:lpstr>Wingdings</vt:lpstr>
      <vt:lpstr>Tropfen</vt:lpstr>
      <vt:lpstr>Entwicklung eines 2D – „Schiffe versenken“ Spiels zur Simulation einer Seeschlacht</vt:lpstr>
      <vt:lpstr>Inhalt</vt:lpstr>
      <vt:lpstr>Vorstellung</vt:lpstr>
      <vt:lpstr>Auftraggeber</vt:lpstr>
      <vt:lpstr>Projektziel</vt:lpstr>
      <vt:lpstr>Projektziel</vt:lpstr>
      <vt:lpstr>Planung</vt:lpstr>
      <vt:lpstr>Planung</vt:lpstr>
      <vt:lpstr>Durchführung: Oberfläche</vt:lpstr>
      <vt:lpstr>Durchführung: Textdatei</vt:lpstr>
      <vt:lpstr>Durchführung: Phasen</vt:lpstr>
      <vt:lpstr>Durchführung: Platzierung der Schiffe</vt:lpstr>
      <vt:lpstr>Durchführung: Anmeldung der Spieler</vt:lpstr>
      <vt:lpstr>Durchführung: Spielzüge</vt:lpstr>
      <vt:lpstr>Durchführung: Statistik</vt:lpstr>
      <vt:lpstr>Qualitätssicherung</vt:lpstr>
      <vt:lpstr>Fazit</vt:lpstr>
      <vt:lpstr>Demonstrationsvideo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Denis Ojdanic</dc:creator>
  <cp:lastModifiedBy>Denis Ojdanic</cp:lastModifiedBy>
  <cp:revision>425</cp:revision>
  <dcterms:created xsi:type="dcterms:W3CDTF">2023-08-21T06:06:47Z</dcterms:created>
  <dcterms:modified xsi:type="dcterms:W3CDTF">2023-09-07T13:04:34Z</dcterms:modified>
</cp:coreProperties>
</file>

<file path=docProps/thumbnail.jpeg>
</file>